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64" r:id="rId2"/>
    <p:sldId id="265" r:id="rId3"/>
    <p:sldId id="267" r:id="rId4"/>
    <p:sldId id="268" r:id="rId5"/>
    <p:sldId id="275" r:id="rId6"/>
    <p:sldId id="276" r:id="rId7"/>
    <p:sldId id="278" r:id="rId8"/>
    <p:sldId id="279" r:id="rId9"/>
    <p:sldId id="282" r:id="rId10"/>
    <p:sldId id="269" r:id="rId11"/>
    <p:sldId id="270" r:id="rId12"/>
    <p:sldId id="271" r:id="rId13"/>
    <p:sldId id="272" r:id="rId14"/>
    <p:sldId id="273" r:id="rId15"/>
    <p:sldId id="274" r:id="rId16"/>
    <p:sldId id="256" r:id="rId17"/>
    <p:sldId id="259" r:id="rId18"/>
    <p:sldId id="257" r:id="rId19"/>
    <p:sldId id="263" r:id="rId20"/>
    <p:sldId id="258" r:id="rId21"/>
    <p:sldId id="260" r:id="rId22"/>
    <p:sldId id="261" r:id="rId23"/>
    <p:sldId id="26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7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F6910-80DE-41E1-8F54-97DB427AA99E}" type="datetimeFigureOut">
              <a:rPr lang="en-US" smtClean="0"/>
              <a:t>5/31/12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707D50-A4B4-431D-A7D7-722F4A762F51}" type="slidenum">
              <a:rPr lang="en-US" smtClean="0"/>
              <a:t>‹#›</a:t>
            </a:fld>
            <a:endParaRPr lang="en-US"/>
          </a:p>
        </p:txBody>
      </p:sp>
    </p:spTree>
    <p:extLst>
      <p:ext uri="{BB962C8B-B14F-4D97-AF65-F5344CB8AC3E}">
        <p14:creationId xmlns:p14="http://schemas.microsoft.com/office/powerpoint/2010/main" val="400507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707D50-A4B4-431D-A7D7-722F4A762F51}" type="slidenum">
              <a:rPr lang="en-US" smtClean="0"/>
              <a:t>6</a:t>
            </a:fld>
            <a:endParaRPr lang="en-US"/>
          </a:p>
        </p:txBody>
      </p:sp>
    </p:spTree>
    <p:extLst>
      <p:ext uri="{BB962C8B-B14F-4D97-AF65-F5344CB8AC3E}">
        <p14:creationId xmlns:p14="http://schemas.microsoft.com/office/powerpoint/2010/main" val="3386620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Khalil, Miss. "Drugs in Disney Movies!" </a:t>
            </a:r>
            <a:r>
              <a:rPr lang="en-US" sz="1200" b="0" i="1" kern="1200" dirty="0" err="1" smtClean="0">
                <a:solidFill>
                  <a:schemeClr val="tx1"/>
                </a:solidFill>
                <a:effectLst/>
                <a:latin typeface="+mn-lt"/>
                <a:ea typeface="+mn-ea"/>
                <a:cs typeface="+mn-cs"/>
              </a:rPr>
              <a:t>HubPages</a:t>
            </a:r>
            <a:r>
              <a:rPr lang="en-US" sz="1200" b="0" i="0" kern="1200" dirty="0" smtClean="0">
                <a:solidFill>
                  <a:schemeClr val="tx1"/>
                </a:solidFill>
                <a:effectLst/>
                <a:latin typeface="+mn-lt"/>
                <a:ea typeface="+mn-ea"/>
                <a:cs typeface="+mn-cs"/>
              </a:rPr>
              <a:t>. Hub Pages. Web. 25 May 2012. &lt;http://misskhalil.hubpages.com/hub/Drugs-in-Disney-Movies&gt;.</a:t>
            </a:r>
            <a:endParaRPr lang="en-US" dirty="0"/>
          </a:p>
        </p:txBody>
      </p:sp>
      <p:sp>
        <p:nvSpPr>
          <p:cNvPr id="4" name="Slide Number Placeholder 3"/>
          <p:cNvSpPr>
            <a:spLocks noGrp="1"/>
          </p:cNvSpPr>
          <p:nvPr>
            <p:ph type="sldNum" sz="quarter" idx="10"/>
          </p:nvPr>
        </p:nvSpPr>
        <p:spPr/>
        <p:txBody>
          <a:bodyPr/>
          <a:lstStyle/>
          <a:p>
            <a:fld id="{C7707D50-A4B4-431D-A7D7-722F4A762F51}" type="slidenum">
              <a:rPr lang="en-US" smtClean="0"/>
              <a:t>18</a:t>
            </a:fld>
            <a:endParaRPr lang="en-US"/>
          </a:p>
        </p:txBody>
      </p:sp>
    </p:spTree>
    <p:extLst>
      <p:ext uri="{BB962C8B-B14F-4D97-AF65-F5344CB8AC3E}">
        <p14:creationId xmlns:p14="http://schemas.microsoft.com/office/powerpoint/2010/main" val="1197786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Khalil, Miss. "Drugs in Disney Movies!" </a:t>
            </a:r>
            <a:r>
              <a:rPr lang="en-US" sz="1200" b="0" i="1" kern="1200" dirty="0" err="1" smtClean="0">
                <a:solidFill>
                  <a:schemeClr val="tx1"/>
                </a:solidFill>
                <a:effectLst/>
                <a:latin typeface="+mn-lt"/>
                <a:ea typeface="+mn-ea"/>
                <a:cs typeface="+mn-cs"/>
              </a:rPr>
              <a:t>HubPages</a:t>
            </a:r>
            <a:r>
              <a:rPr lang="en-US" sz="1200" b="0" i="0" kern="1200" dirty="0" smtClean="0">
                <a:solidFill>
                  <a:schemeClr val="tx1"/>
                </a:solidFill>
                <a:effectLst/>
                <a:latin typeface="+mn-lt"/>
                <a:ea typeface="+mn-ea"/>
                <a:cs typeface="+mn-cs"/>
              </a:rPr>
              <a:t>. Hub Pages. Web. 25 May 2012. &lt;http://misskhalil.hubpages.com/hub/Drugs-in-Disney-Movies&gt;.</a:t>
            </a:r>
            <a:endParaRPr lang="en-US" dirty="0"/>
          </a:p>
        </p:txBody>
      </p:sp>
      <p:sp>
        <p:nvSpPr>
          <p:cNvPr id="4" name="Slide Number Placeholder 3"/>
          <p:cNvSpPr>
            <a:spLocks noGrp="1"/>
          </p:cNvSpPr>
          <p:nvPr>
            <p:ph type="sldNum" sz="quarter" idx="10"/>
          </p:nvPr>
        </p:nvSpPr>
        <p:spPr/>
        <p:txBody>
          <a:bodyPr/>
          <a:lstStyle/>
          <a:p>
            <a:fld id="{C7707D50-A4B4-431D-A7D7-722F4A762F51}" type="slidenum">
              <a:rPr lang="en-US" smtClean="0"/>
              <a:t>20</a:t>
            </a:fld>
            <a:endParaRPr lang="en-US"/>
          </a:p>
        </p:txBody>
      </p:sp>
    </p:spTree>
    <p:extLst>
      <p:ext uri="{BB962C8B-B14F-4D97-AF65-F5344CB8AC3E}">
        <p14:creationId xmlns:p14="http://schemas.microsoft.com/office/powerpoint/2010/main" val="403153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Harmon, Julie. "Symbolism of the 'Wizard of Oz' | Wicked Tour." </a:t>
            </a:r>
            <a:r>
              <a:rPr lang="en-US" sz="1200" b="0" i="1" kern="1200" dirty="0" smtClean="0">
                <a:solidFill>
                  <a:schemeClr val="tx1"/>
                </a:solidFill>
                <a:effectLst/>
                <a:latin typeface="+mn-lt"/>
                <a:ea typeface="+mn-ea"/>
                <a:cs typeface="+mn-cs"/>
              </a:rPr>
              <a:t>Symbolism of the 'Wizard of Oz' | Wicked Tour</a:t>
            </a:r>
            <a:r>
              <a:rPr lang="en-US" sz="1200" b="0" i="0" kern="1200" dirty="0" smtClean="0">
                <a:solidFill>
                  <a:schemeClr val="tx1"/>
                </a:solidFill>
                <a:effectLst/>
                <a:latin typeface="+mn-lt"/>
                <a:ea typeface="+mn-ea"/>
                <a:cs typeface="+mn-cs"/>
              </a:rPr>
              <a:t>. Wicked Tour, 7 Sept. 2009. Web. 25 May 2012. &lt;http://wickedtour.net/symbolism-of-the-wizard-of-oz&gt;.</a:t>
            </a:r>
            <a:endParaRPr lang="en-US" dirty="0"/>
          </a:p>
        </p:txBody>
      </p:sp>
      <p:sp>
        <p:nvSpPr>
          <p:cNvPr id="4" name="Slide Number Placeholder 3"/>
          <p:cNvSpPr>
            <a:spLocks noGrp="1"/>
          </p:cNvSpPr>
          <p:nvPr>
            <p:ph type="sldNum" sz="quarter" idx="10"/>
          </p:nvPr>
        </p:nvSpPr>
        <p:spPr/>
        <p:txBody>
          <a:bodyPr/>
          <a:lstStyle/>
          <a:p>
            <a:fld id="{C7707D50-A4B4-431D-A7D7-722F4A762F51}" type="slidenum">
              <a:rPr lang="en-US" smtClean="0"/>
              <a:t>7</a:t>
            </a:fld>
            <a:endParaRPr lang="en-US"/>
          </a:p>
        </p:txBody>
      </p:sp>
    </p:spTree>
    <p:extLst>
      <p:ext uri="{BB962C8B-B14F-4D97-AF65-F5344CB8AC3E}">
        <p14:creationId xmlns:p14="http://schemas.microsoft.com/office/powerpoint/2010/main" val="285233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Harmon, Julie. "Symbolism of the 'Wizard of Oz' | Wicked Tour." </a:t>
            </a:r>
            <a:r>
              <a:rPr lang="en-US" sz="1200" b="0" i="1" kern="1200" dirty="0" smtClean="0">
                <a:solidFill>
                  <a:schemeClr val="tx1"/>
                </a:solidFill>
                <a:effectLst/>
                <a:latin typeface="+mn-lt"/>
                <a:ea typeface="+mn-ea"/>
                <a:cs typeface="+mn-cs"/>
              </a:rPr>
              <a:t>Symbolism of the 'Wizard of Oz' | Wicked Tour</a:t>
            </a:r>
            <a:r>
              <a:rPr lang="en-US" sz="1200" b="0" i="0" kern="1200" dirty="0" smtClean="0">
                <a:solidFill>
                  <a:schemeClr val="tx1"/>
                </a:solidFill>
                <a:effectLst/>
                <a:latin typeface="+mn-lt"/>
                <a:ea typeface="+mn-ea"/>
                <a:cs typeface="+mn-cs"/>
              </a:rPr>
              <a:t>. Wicked Tour, 7 Sept. 2009. Web. 25 May 2012. &lt;http://wickedtour.net/symbolism-of-the-wizard-of-oz&gt;.</a:t>
            </a:r>
            <a:endParaRPr lang="en-US" dirty="0"/>
          </a:p>
        </p:txBody>
      </p:sp>
      <p:sp>
        <p:nvSpPr>
          <p:cNvPr id="4" name="Slide Number Placeholder 3"/>
          <p:cNvSpPr>
            <a:spLocks noGrp="1"/>
          </p:cNvSpPr>
          <p:nvPr>
            <p:ph type="sldNum" sz="quarter" idx="10"/>
          </p:nvPr>
        </p:nvSpPr>
        <p:spPr/>
        <p:txBody>
          <a:bodyPr/>
          <a:lstStyle/>
          <a:p>
            <a:fld id="{C7707D50-A4B4-431D-A7D7-722F4A762F51}" type="slidenum">
              <a:rPr lang="en-US" smtClean="0"/>
              <a:t>8</a:t>
            </a:fld>
            <a:endParaRPr lang="en-US"/>
          </a:p>
        </p:txBody>
      </p:sp>
    </p:spTree>
    <p:extLst>
      <p:ext uri="{BB962C8B-B14F-4D97-AF65-F5344CB8AC3E}">
        <p14:creationId xmlns:p14="http://schemas.microsoft.com/office/powerpoint/2010/main" val="396885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Harmon, Julie. "Symbolism of the 'Wizard of Oz' | Wicked Tour." </a:t>
            </a:r>
            <a:r>
              <a:rPr lang="en-US" sz="1200" b="0" i="1" kern="1200" dirty="0" smtClean="0">
                <a:solidFill>
                  <a:schemeClr val="tx1"/>
                </a:solidFill>
                <a:effectLst/>
                <a:latin typeface="+mn-lt"/>
                <a:ea typeface="+mn-ea"/>
                <a:cs typeface="+mn-cs"/>
              </a:rPr>
              <a:t>Symbolism of the 'Wizard of Oz' | Wicked Tour</a:t>
            </a:r>
            <a:r>
              <a:rPr lang="en-US" sz="1200" b="0" i="0" kern="1200" dirty="0" smtClean="0">
                <a:solidFill>
                  <a:schemeClr val="tx1"/>
                </a:solidFill>
                <a:effectLst/>
                <a:latin typeface="+mn-lt"/>
                <a:ea typeface="+mn-ea"/>
                <a:cs typeface="+mn-cs"/>
              </a:rPr>
              <a:t>. Wicked Tour, 7 Sept. 2009. Web. 25 May 2012. &lt;http://wickedtour.net/symbolism-of-the-wizard-of-oz&gt;.</a:t>
            </a:r>
            <a:endParaRPr lang="en-US" dirty="0"/>
          </a:p>
        </p:txBody>
      </p:sp>
      <p:sp>
        <p:nvSpPr>
          <p:cNvPr id="4" name="Slide Number Placeholder 3"/>
          <p:cNvSpPr>
            <a:spLocks noGrp="1"/>
          </p:cNvSpPr>
          <p:nvPr>
            <p:ph type="sldNum" sz="quarter" idx="10"/>
          </p:nvPr>
        </p:nvSpPr>
        <p:spPr/>
        <p:txBody>
          <a:bodyPr/>
          <a:lstStyle/>
          <a:p>
            <a:fld id="{C7707D50-A4B4-431D-A7D7-722F4A762F51}" type="slidenum">
              <a:rPr lang="en-US" smtClean="0"/>
              <a:t>9</a:t>
            </a:fld>
            <a:endParaRPr lang="en-US"/>
          </a:p>
        </p:txBody>
      </p:sp>
    </p:spTree>
    <p:extLst>
      <p:ext uri="{BB962C8B-B14F-4D97-AF65-F5344CB8AC3E}">
        <p14:creationId xmlns:p14="http://schemas.microsoft.com/office/powerpoint/2010/main" val="305640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707D50-A4B4-431D-A7D7-722F4A762F51}" type="slidenum">
              <a:rPr lang="en-US" smtClean="0"/>
              <a:t>10</a:t>
            </a:fld>
            <a:endParaRPr lang="en-US"/>
          </a:p>
        </p:txBody>
      </p:sp>
    </p:spTree>
    <p:extLst>
      <p:ext uri="{BB962C8B-B14F-4D97-AF65-F5344CB8AC3E}">
        <p14:creationId xmlns:p14="http://schemas.microsoft.com/office/powerpoint/2010/main" val="591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Khalil, Miss. "Drugs in Disney Movies!" </a:t>
            </a:r>
            <a:r>
              <a:rPr lang="en-US" sz="1200" b="0" i="1" kern="1200" dirty="0" err="1" smtClean="0">
                <a:solidFill>
                  <a:schemeClr val="tx1"/>
                </a:solidFill>
                <a:effectLst/>
                <a:latin typeface="+mn-lt"/>
                <a:ea typeface="+mn-ea"/>
                <a:cs typeface="+mn-cs"/>
              </a:rPr>
              <a:t>HubPages</a:t>
            </a:r>
            <a:r>
              <a:rPr lang="en-US" sz="1200" b="0" i="0" kern="1200" dirty="0" smtClean="0">
                <a:solidFill>
                  <a:schemeClr val="tx1"/>
                </a:solidFill>
                <a:effectLst/>
                <a:latin typeface="+mn-lt"/>
                <a:ea typeface="+mn-ea"/>
                <a:cs typeface="+mn-cs"/>
              </a:rPr>
              <a:t>. Hub Pages. Web. 25 May 2012. &lt;http://misskhalil.hubpages.com/hub/Drugs-in-Disney-Movies&gt;.</a:t>
            </a:r>
          </a:p>
          <a:p>
            <a:r>
              <a:rPr lang="en-US" sz="1200" b="0" i="0" kern="1200" dirty="0" smtClean="0">
                <a:solidFill>
                  <a:schemeClr val="tx1"/>
                </a:solidFill>
                <a:effectLst/>
                <a:latin typeface="+mn-lt"/>
                <a:ea typeface="+mn-ea"/>
                <a:cs typeface="+mn-cs"/>
              </a:rPr>
              <a:t>"Persuasive Critique - Disney's Alice in Wonderland Contains Drug References?" </a:t>
            </a:r>
            <a:r>
              <a:rPr lang="en-US" sz="1200" b="0" i="1" kern="1200" dirty="0" err="1" smtClean="0">
                <a:solidFill>
                  <a:schemeClr val="tx1"/>
                </a:solidFill>
                <a:effectLst/>
                <a:latin typeface="+mn-lt"/>
                <a:ea typeface="+mn-ea"/>
                <a:cs typeface="+mn-cs"/>
              </a:rPr>
              <a:t>Xomba</a:t>
            </a:r>
            <a:r>
              <a:rPr lang="en-US" sz="1200" b="0" i="0" kern="1200" dirty="0" smtClean="0">
                <a:solidFill>
                  <a:schemeClr val="tx1"/>
                </a:solidFill>
                <a:effectLst/>
                <a:latin typeface="+mn-lt"/>
                <a:ea typeface="+mn-ea"/>
                <a:cs typeface="+mn-cs"/>
              </a:rPr>
              <a:t>. 4 July 2008. Web. 25 May 2012. &lt;http://coffincm1972.xomba.com/persuasive_critique_disneys_alice_in_wonderland_contains_drug_references&gt;.</a:t>
            </a:r>
            <a:endParaRPr lang="en-US" dirty="0"/>
          </a:p>
        </p:txBody>
      </p:sp>
      <p:sp>
        <p:nvSpPr>
          <p:cNvPr id="4" name="Slide Number Placeholder 3"/>
          <p:cNvSpPr>
            <a:spLocks noGrp="1"/>
          </p:cNvSpPr>
          <p:nvPr>
            <p:ph type="sldNum" sz="quarter" idx="10"/>
          </p:nvPr>
        </p:nvSpPr>
        <p:spPr/>
        <p:txBody>
          <a:bodyPr/>
          <a:lstStyle/>
          <a:p>
            <a:fld id="{C7707D50-A4B4-431D-A7D7-722F4A762F51}" type="slidenum">
              <a:rPr lang="en-US" smtClean="0"/>
              <a:t>12</a:t>
            </a:fld>
            <a:endParaRPr lang="en-US"/>
          </a:p>
        </p:txBody>
      </p:sp>
    </p:spTree>
    <p:extLst>
      <p:ext uri="{BB962C8B-B14F-4D97-AF65-F5344CB8AC3E}">
        <p14:creationId xmlns:p14="http://schemas.microsoft.com/office/powerpoint/2010/main" val="1510325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Khalil, Miss. "Drugs in Disney Movies!" </a:t>
            </a:r>
            <a:r>
              <a:rPr lang="en-US" sz="1200" b="0" i="1" kern="1200" dirty="0" err="1" smtClean="0">
                <a:solidFill>
                  <a:schemeClr val="tx1"/>
                </a:solidFill>
                <a:effectLst/>
                <a:latin typeface="+mn-lt"/>
                <a:ea typeface="+mn-ea"/>
                <a:cs typeface="+mn-cs"/>
              </a:rPr>
              <a:t>HubPages</a:t>
            </a:r>
            <a:r>
              <a:rPr lang="en-US" sz="1200" b="0" i="0" kern="1200" dirty="0" smtClean="0">
                <a:solidFill>
                  <a:schemeClr val="tx1"/>
                </a:solidFill>
                <a:effectLst/>
                <a:latin typeface="+mn-lt"/>
                <a:ea typeface="+mn-ea"/>
                <a:cs typeface="+mn-cs"/>
              </a:rPr>
              <a:t>. Hub Pages. Web. 25 May 2012. &lt;http://misskhalil.hubpages.com/hub/Drugs-in-Disney-Movies&gt;.</a:t>
            </a:r>
          </a:p>
          <a:p>
            <a:r>
              <a:rPr lang="en-US" sz="1200" b="0" i="0" kern="1200" dirty="0" smtClean="0">
                <a:solidFill>
                  <a:schemeClr val="tx1"/>
                </a:solidFill>
                <a:effectLst/>
                <a:latin typeface="+mn-lt"/>
                <a:ea typeface="+mn-ea"/>
                <a:cs typeface="+mn-cs"/>
              </a:rPr>
              <a:t>"Persuasive Critique - Disney's Alice in Wonderland Contains Drug References?" </a:t>
            </a:r>
            <a:r>
              <a:rPr lang="en-US" sz="1200" b="0" i="1" kern="1200" dirty="0" err="1" smtClean="0">
                <a:solidFill>
                  <a:schemeClr val="tx1"/>
                </a:solidFill>
                <a:effectLst/>
                <a:latin typeface="+mn-lt"/>
                <a:ea typeface="+mn-ea"/>
                <a:cs typeface="+mn-cs"/>
              </a:rPr>
              <a:t>Xomba</a:t>
            </a:r>
            <a:r>
              <a:rPr lang="en-US" sz="1200" b="0" i="0" kern="1200" dirty="0" smtClean="0">
                <a:solidFill>
                  <a:schemeClr val="tx1"/>
                </a:solidFill>
                <a:effectLst/>
                <a:latin typeface="+mn-lt"/>
                <a:ea typeface="+mn-ea"/>
                <a:cs typeface="+mn-cs"/>
              </a:rPr>
              <a:t>. 4 July 2008. Web. 25 May 2012. &lt;http://coffincm1972.xomba.com/persuasive_critique_disneys_alice_in_wonderland_contains_drug_references&gt;.</a:t>
            </a:r>
            <a:endParaRPr lang="en-US" dirty="0"/>
          </a:p>
        </p:txBody>
      </p:sp>
      <p:sp>
        <p:nvSpPr>
          <p:cNvPr id="4" name="Slide Number Placeholder 3"/>
          <p:cNvSpPr>
            <a:spLocks noGrp="1"/>
          </p:cNvSpPr>
          <p:nvPr>
            <p:ph type="sldNum" sz="quarter" idx="10"/>
          </p:nvPr>
        </p:nvSpPr>
        <p:spPr/>
        <p:txBody>
          <a:bodyPr/>
          <a:lstStyle/>
          <a:p>
            <a:fld id="{C7707D50-A4B4-431D-A7D7-722F4A762F51}" type="slidenum">
              <a:rPr lang="en-US" smtClean="0"/>
              <a:t>13</a:t>
            </a:fld>
            <a:endParaRPr lang="en-US"/>
          </a:p>
        </p:txBody>
      </p:sp>
    </p:spTree>
    <p:extLst>
      <p:ext uri="{BB962C8B-B14F-4D97-AF65-F5344CB8AC3E}">
        <p14:creationId xmlns:p14="http://schemas.microsoft.com/office/powerpoint/2010/main" val="2330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Khalil, Miss. "Drugs in Disney Movies!" </a:t>
            </a:r>
            <a:r>
              <a:rPr lang="en-US" sz="1200" b="0" i="1" kern="1200" dirty="0" err="1" smtClean="0">
                <a:solidFill>
                  <a:schemeClr val="tx1"/>
                </a:solidFill>
                <a:effectLst/>
                <a:latin typeface="+mn-lt"/>
                <a:ea typeface="+mn-ea"/>
                <a:cs typeface="+mn-cs"/>
              </a:rPr>
              <a:t>HubPages</a:t>
            </a:r>
            <a:r>
              <a:rPr lang="en-US" sz="1200" b="0" i="0" kern="1200" dirty="0" smtClean="0">
                <a:solidFill>
                  <a:schemeClr val="tx1"/>
                </a:solidFill>
                <a:effectLst/>
                <a:latin typeface="+mn-lt"/>
                <a:ea typeface="+mn-ea"/>
                <a:cs typeface="+mn-cs"/>
              </a:rPr>
              <a:t>. Hub Pages. Web. 25 May 2012. &lt;http://misskhalil.hubpages.com/hub/Drugs-in-Disney-Movies&gt;.</a:t>
            </a:r>
          </a:p>
          <a:p>
            <a:r>
              <a:rPr lang="en-US" sz="1200" b="0" i="0" kern="1200" dirty="0" smtClean="0">
                <a:solidFill>
                  <a:schemeClr val="tx1"/>
                </a:solidFill>
                <a:effectLst/>
                <a:latin typeface="+mn-lt"/>
                <a:ea typeface="+mn-ea"/>
                <a:cs typeface="+mn-cs"/>
              </a:rPr>
              <a:t>"Persuasive Critique - Disney's Alice in Wonderland Contains Drug References?" </a:t>
            </a:r>
            <a:r>
              <a:rPr lang="en-US" sz="1200" b="0" i="1" kern="1200" dirty="0" err="1" smtClean="0">
                <a:solidFill>
                  <a:schemeClr val="tx1"/>
                </a:solidFill>
                <a:effectLst/>
                <a:latin typeface="+mn-lt"/>
                <a:ea typeface="+mn-ea"/>
                <a:cs typeface="+mn-cs"/>
              </a:rPr>
              <a:t>Xomba</a:t>
            </a:r>
            <a:r>
              <a:rPr lang="en-US" sz="1200" b="0" i="0" kern="1200" dirty="0" smtClean="0">
                <a:solidFill>
                  <a:schemeClr val="tx1"/>
                </a:solidFill>
                <a:effectLst/>
                <a:latin typeface="+mn-lt"/>
                <a:ea typeface="+mn-ea"/>
                <a:cs typeface="+mn-cs"/>
              </a:rPr>
              <a:t>. 4 July 2008. Web. 25 May 2012. &lt;http://coffincm1972.xomba.com/persuasive_critique_disneys_alice_in_wonderland_contains_drug_references&gt;.</a:t>
            </a:r>
            <a:endParaRPr lang="en-US" dirty="0"/>
          </a:p>
        </p:txBody>
      </p:sp>
      <p:sp>
        <p:nvSpPr>
          <p:cNvPr id="4" name="Slide Number Placeholder 3"/>
          <p:cNvSpPr>
            <a:spLocks noGrp="1"/>
          </p:cNvSpPr>
          <p:nvPr>
            <p:ph type="sldNum" sz="quarter" idx="10"/>
          </p:nvPr>
        </p:nvSpPr>
        <p:spPr/>
        <p:txBody>
          <a:bodyPr/>
          <a:lstStyle/>
          <a:p>
            <a:fld id="{C7707D50-A4B4-431D-A7D7-722F4A762F51}" type="slidenum">
              <a:rPr lang="en-US" smtClean="0"/>
              <a:t>14</a:t>
            </a:fld>
            <a:endParaRPr lang="en-US"/>
          </a:p>
        </p:txBody>
      </p:sp>
    </p:spTree>
    <p:extLst>
      <p:ext uri="{BB962C8B-B14F-4D97-AF65-F5344CB8AC3E}">
        <p14:creationId xmlns:p14="http://schemas.microsoft.com/office/powerpoint/2010/main" val="99568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707D50-A4B4-431D-A7D7-722F4A762F51}" type="slidenum">
              <a:rPr lang="en-US" smtClean="0"/>
              <a:t>16</a:t>
            </a:fld>
            <a:endParaRPr lang="en-US"/>
          </a:p>
        </p:txBody>
      </p:sp>
    </p:spTree>
    <p:extLst>
      <p:ext uri="{BB962C8B-B14F-4D97-AF65-F5344CB8AC3E}">
        <p14:creationId xmlns:p14="http://schemas.microsoft.com/office/powerpoint/2010/main" val="415105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204B48-FDCF-40AB-A947-656A53887442}" type="datetimeFigureOut">
              <a:rPr lang="en-US" smtClean="0"/>
              <a:pPr/>
              <a:t>5/31/12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656A8-DF00-4270-BFBE-DC1BCDEE3A27}" type="slidenum">
              <a:rPr lang="en-US" smtClean="0"/>
              <a:pPr/>
              <a:t>‹#›</a:t>
            </a:fld>
            <a:endParaRPr lang="en-US"/>
          </a:p>
        </p:txBody>
      </p:sp>
    </p:spTree>
    <p:extLst>
      <p:ext uri="{BB962C8B-B14F-4D97-AF65-F5344CB8AC3E}">
        <p14:creationId xmlns:p14="http://schemas.microsoft.com/office/powerpoint/2010/main" val="29342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04B48-FDCF-40AB-A947-656A53887442}" type="datetimeFigureOut">
              <a:rPr lang="en-US" smtClean="0"/>
              <a:pPr/>
              <a:t>5/31/12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656A8-DF00-4270-BFBE-DC1BCDEE3A27}" type="slidenum">
              <a:rPr lang="en-US" smtClean="0"/>
              <a:pPr/>
              <a:t>‹#›</a:t>
            </a:fld>
            <a:endParaRPr lang="en-US"/>
          </a:p>
        </p:txBody>
      </p:sp>
    </p:spTree>
    <p:extLst>
      <p:ext uri="{BB962C8B-B14F-4D97-AF65-F5344CB8AC3E}">
        <p14:creationId xmlns:p14="http://schemas.microsoft.com/office/powerpoint/2010/main" val="35617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04B48-FDCF-40AB-A947-656A53887442}" type="datetimeFigureOut">
              <a:rPr lang="en-US" smtClean="0"/>
              <a:pPr/>
              <a:t>5/31/12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656A8-DF00-4270-BFBE-DC1BCDEE3A27}" type="slidenum">
              <a:rPr lang="en-US" smtClean="0"/>
              <a:pPr/>
              <a:t>‹#›</a:t>
            </a:fld>
            <a:endParaRPr lang="en-US"/>
          </a:p>
        </p:txBody>
      </p:sp>
    </p:spTree>
    <p:extLst>
      <p:ext uri="{BB962C8B-B14F-4D97-AF65-F5344CB8AC3E}">
        <p14:creationId xmlns:p14="http://schemas.microsoft.com/office/powerpoint/2010/main" val="169428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04B48-FDCF-40AB-A947-656A53887442}" type="datetimeFigureOut">
              <a:rPr lang="en-US" smtClean="0"/>
              <a:pPr/>
              <a:t>5/31/12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656A8-DF00-4270-BFBE-DC1BCDEE3A27}" type="slidenum">
              <a:rPr lang="en-US" smtClean="0"/>
              <a:pPr/>
              <a:t>‹#›</a:t>
            </a:fld>
            <a:endParaRPr lang="en-US"/>
          </a:p>
        </p:txBody>
      </p:sp>
    </p:spTree>
    <p:extLst>
      <p:ext uri="{BB962C8B-B14F-4D97-AF65-F5344CB8AC3E}">
        <p14:creationId xmlns:p14="http://schemas.microsoft.com/office/powerpoint/2010/main" val="821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04B48-FDCF-40AB-A947-656A53887442}" type="datetimeFigureOut">
              <a:rPr lang="en-US" smtClean="0"/>
              <a:pPr/>
              <a:t>5/31/12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656A8-DF00-4270-BFBE-DC1BCDEE3A27}" type="slidenum">
              <a:rPr lang="en-US" smtClean="0"/>
              <a:pPr/>
              <a:t>‹#›</a:t>
            </a:fld>
            <a:endParaRPr lang="en-US"/>
          </a:p>
        </p:txBody>
      </p:sp>
    </p:spTree>
    <p:extLst>
      <p:ext uri="{BB962C8B-B14F-4D97-AF65-F5344CB8AC3E}">
        <p14:creationId xmlns:p14="http://schemas.microsoft.com/office/powerpoint/2010/main" val="304375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204B48-FDCF-40AB-A947-656A53887442}" type="datetimeFigureOut">
              <a:rPr lang="en-US" smtClean="0"/>
              <a:pPr/>
              <a:t>5/31/12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656A8-DF00-4270-BFBE-DC1BCDEE3A27}" type="slidenum">
              <a:rPr lang="en-US" smtClean="0"/>
              <a:pPr/>
              <a:t>‹#›</a:t>
            </a:fld>
            <a:endParaRPr lang="en-US"/>
          </a:p>
        </p:txBody>
      </p:sp>
    </p:spTree>
    <p:extLst>
      <p:ext uri="{BB962C8B-B14F-4D97-AF65-F5344CB8AC3E}">
        <p14:creationId xmlns:p14="http://schemas.microsoft.com/office/powerpoint/2010/main" val="73222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204B48-FDCF-40AB-A947-656A53887442}" type="datetimeFigureOut">
              <a:rPr lang="en-US" smtClean="0"/>
              <a:pPr/>
              <a:t>5/31/12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656A8-DF00-4270-BFBE-DC1BCDEE3A27}" type="slidenum">
              <a:rPr lang="en-US" smtClean="0"/>
              <a:pPr/>
              <a:t>‹#›</a:t>
            </a:fld>
            <a:endParaRPr lang="en-US"/>
          </a:p>
        </p:txBody>
      </p:sp>
    </p:spTree>
    <p:extLst>
      <p:ext uri="{BB962C8B-B14F-4D97-AF65-F5344CB8AC3E}">
        <p14:creationId xmlns:p14="http://schemas.microsoft.com/office/powerpoint/2010/main" val="381080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204B48-FDCF-40AB-A947-656A53887442}" type="datetimeFigureOut">
              <a:rPr lang="en-US" smtClean="0"/>
              <a:pPr/>
              <a:t>5/31/12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656A8-DF00-4270-BFBE-DC1BCDEE3A27}" type="slidenum">
              <a:rPr lang="en-US" smtClean="0"/>
              <a:pPr/>
              <a:t>‹#›</a:t>
            </a:fld>
            <a:endParaRPr lang="en-US"/>
          </a:p>
        </p:txBody>
      </p:sp>
    </p:spTree>
    <p:extLst>
      <p:ext uri="{BB962C8B-B14F-4D97-AF65-F5344CB8AC3E}">
        <p14:creationId xmlns:p14="http://schemas.microsoft.com/office/powerpoint/2010/main" val="122979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04B48-FDCF-40AB-A947-656A53887442}" type="datetimeFigureOut">
              <a:rPr lang="en-US" smtClean="0"/>
              <a:pPr/>
              <a:t>5/31/12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656A8-DF00-4270-BFBE-DC1BCDEE3A27}" type="slidenum">
              <a:rPr lang="en-US" smtClean="0"/>
              <a:pPr/>
              <a:t>‹#›</a:t>
            </a:fld>
            <a:endParaRPr lang="en-US"/>
          </a:p>
        </p:txBody>
      </p:sp>
    </p:spTree>
    <p:extLst>
      <p:ext uri="{BB962C8B-B14F-4D97-AF65-F5344CB8AC3E}">
        <p14:creationId xmlns:p14="http://schemas.microsoft.com/office/powerpoint/2010/main" val="345242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04B48-FDCF-40AB-A947-656A53887442}" type="datetimeFigureOut">
              <a:rPr lang="en-US" smtClean="0"/>
              <a:pPr/>
              <a:t>5/31/12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656A8-DF00-4270-BFBE-DC1BCDEE3A27}" type="slidenum">
              <a:rPr lang="en-US" smtClean="0"/>
              <a:pPr/>
              <a:t>‹#›</a:t>
            </a:fld>
            <a:endParaRPr lang="en-US"/>
          </a:p>
        </p:txBody>
      </p:sp>
    </p:spTree>
    <p:extLst>
      <p:ext uri="{BB962C8B-B14F-4D97-AF65-F5344CB8AC3E}">
        <p14:creationId xmlns:p14="http://schemas.microsoft.com/office/powerpoint/2010/main" val="1293626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04B48-FDCF-40AB-A947-656A53887442}" type="datetimeFigureOut">
              <a:rPr lang="en-US" smtClean="0"/>
              <a:pPr/>
              <a:t>5/31/12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656A8-DF00-4270-BFBE-DC1BCDEE3A27}" type="slidenum">
              <a:rPr lang="en-US" smtClean="0"/>
              <a:pPr/>
              <a:t>‹#›</a:t>
            </a:fld>
            <a:endParaRPr lang="en-US"/>
          </a:p>
        </p:txBody>
      </p:sp>
    </p:spTree>
    <p:extLst>
      <p:ext uri="{BB962C8B-B14F-4D97-AF65-F5344CB8AC3E}">
        <p14:creationId xmlns:p14="http://schemas.microsoft.com/office/powerpoint/2010/main" val="22888884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04B48-FDCF-40AB-A947-656A53887442}" type="datetimeFigureOut">
              <a:rPr lang="en-US" smtClean="0"/>
              <a:pPr/>
              <a:t>5/31/12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656A8-DF00-4270-BFBE-DC1BCDEE3A27}" type="slidenum">
              <a:rPr lang="en-US" smtClean="0"/>
              <a:pPr/>
              <a:t>‹#›</a:t>
            </a:fld>
            <a:endParaRPr lang="en-US"/>
          </a:p>
        </p:txBody>
      </p:sp>
    </p:spTree>
    <p:extLst>
      <p:ext uri="{BB962C8B-B14F-4D97-AF65-F5344CB8AC3E}">
        <p14:creationId xmlns:p14="http://schemas.microsoft.com/office/powerpoint/2010/main" val="15050024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youtu.be/X1B6lMJwj44?t=1m4s" TargetMode="External"/><Relationship Id="rId4" Type="http://schemas.openxmlformats.org/officeDocument/2006/relationships/hyperlink" Target="http://youtu.be/KVzyGQPgVN8?t=3m40s" TargetMode="External"/><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 Id="rId3" Type="http://schemas.openxmlformats.org/officeDocument/2006/relationships/hyperlink" Target="http://youtu.be/vswJS-EVIh4?t=6m18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gif"/><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rmAutofit/>
          </a:bodyPr>
          <a:lstStyle/>
          <a:p>
            <a:r>
              <a:rPr lang="en-US" sz="6600" dirty="0" smtClean="0">
                <a:solidFill>
                  <a:schemeClr val="bg1"/>
                </a:solidFill>
                <a:latin typeface="Pristina" pitchFamily="66" charset="0"/>
              </a:rPr>
              <a:t>Innocence vs. Experience</a:t>
            </a:r>
            <a:endParaRPr lang="en-US" sz="6600" dirty="0">
              <a:solidFill>
                <a:schemeClr val="bg1"/>
              </a:solidFill>
              <a:latin typeface="Pristina" pitchFamily="66" charset="0"/>
            </a:endParaRPr>
          </a:p>
        </p:txBody>
      </p:sp>
      <p:sp>
        <p:nvSpPr>
          <p:cNvPr id="3" name="Subtitle 2"/>
          <p:cNvSpPr>
            <a:spLocks noGrp="1"/>
          </p:cNvSpPr>
          <p:nvPr>
            <p:ph type="subTitle" idx="1"/>
          </p:nvPr>
        </p:nvSpPr>
        <p:spPr>
          <a:xfrm>
            <a:off x="304800" y="5334000"/>
            <a:ext cx="8534400" cy="990600"/>
          </a:xfrm>
        </p:spPr>
        <p:txBody>
          <a:bodyPr>
            <a:noAutofit/>
          </a:bodyPr>
          <a:lstStyle/>
          <a:p>
            <a:r>
              <a:rPr lang="en-US" b="1" dirty="0" smtClean="0">
                <a:solidFill>
                  <a:schemeClr val="bg1"/>
                </a:solidFill>
                <a:latin typeface="Pristina" pitchFamily="66" charset="0"/>
              </a:rPr>
              <a:t>Caitlin Benson, Melissa Roberts, Emily </a:t>
            </a:r>
            <a:r>
              <a:rPr lang="en-US" b="1" dirty="0" err="1" smtClean="0">
                <a:solidFill>
                  <a:schemeClr val="bg1"/>
                </a:solidFill>
                <a:latin typeface="Pristina" pitchFamily="66" charset="0"/>
              </a:rPr>
              <a:t>Deering</a:t>
            </a:r>
            <a:r>
              <a:rPr lang="en-US" b="1" dirty="0" smtClean="0">
                <a:solidFill>
                  <a:schemeClr val="bg1"/>
                </a:solidFill>
                <a:latin typeface="Pristina" pitchFamily="66" charset="0"/>
              </a:rPr>
              <a:t> </a:t>
            </a:r>
          </a:p>
          <a:p>
            <a:r>
              <a:rPr lang="en-US" b="1" dirty="0" smtClean="0">
                <a:solidFill>
                  <a:schemeClr val="bg1"/>
                </a:solidFill>
                <a:latin typeface="Pristina" pitchFamily="66" charset="0"/>
              </a:rPr>
              <a:t>and  Christine </a:t>
            </a:r>
            <a:r>
              <a:rPr lang="en-US" b="1" dirty="0" err="1" smtClean="0">
                <a:solidFill>
                  <a:schemeClr val="bg1"/>
                </a:solidFill>
                <a:latin typeface="Pristina" pitchFamily="66" charset="0"/>
              </a:rPr>
              <a:t>Schoenfeld</a:t>
            </a:r>
            <a:endParaRPr lang="en-US" b="1" dirty="0">
              <a:solidFill>
                <a:schemeClr val="bg1"/>
              </a:solidFill>
              <a:latin typeface="Pristina"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5181600" cy="1143000"/>
          </a:xfrm>
          <a:solidFill>
            <a:schemeClr val="bg1">
              <a:alpha val="50000"/>
            </a:schemeClr>
          </a:solidFill>
        </p:spPr>
        <p:txBody>
          <a:bodyPr>
            <a:normAutofit/>
          </a:bodyPr>
          <a:lstStyle/>
          <a:p>
            <a:r>
              <a:rPr lang="en-US" sz="5400" b="1" dirty="0" smtClean="0">
                <a:latin typeface="Pristina" pitchFamily="66" charset="0"/>
              </a:rPr>
              <a:t>Alice in Wonderland</a:t>
            </a:r>
            <a:endParaRPr lang="en-US" sz="5400" b="1" dirty="0">
              <a:latin typeface="Pristina"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Alice in Wonderland</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 1951 Disney animated film</a:t>
            </a:r>
          </a:p>
          <a:p>
            <a:r>
              <a:rPr lang="en-US" dirty="0" smtClean="0">
                <a:solidFill>
                  <a:schemeClr val="bg1"/>
                </a:solidFill>
              </a:rPr>
              <a:t>Based on the book Alice’s Adventures in Wonderland, by Lewis Carroll</a:t>
            </a:r>
          </a:p>
          <a:p>
            <a:r>
              <a:rPr lang="en-US" dirty="0" smtClean="0">
                <a:solidFill>
                  <a:schemeClr val="bg1"/>
                </a:solidFill>
              </a:rPr>
              <a:t>Nominated for a Greatest Movie Musical award and 10 Top 10 award by the American Film Institute</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47000"/>
            </a:schemeClr>
          </a:solidFill>
        </p:spPr>
        <p:txBody>
          <a:bodyPr>
            <a:normAutofit fontScale="90000"/>
          </a:bodyPr>
          <a:lstStyle/>
          <a:p>
            <a:r>
              <a:rPr lang="en-US" dirty="0" smtClean="0"/>
              <a:t>The “Experience” Behind Wonderland</a:t>
            </a:r>
            <a:endParaRPr lang="en-US" dirty="0"/>
          </a:p>
        </p:txBody>
      </p:sp>
      <p:sp>
        <p:nvSpPr>
          <p:cNvPr id="3" name="Content Placeholder 2"/>
          <p:cNvSpPr>
            <a:spLocks noGrp="1"/>
          </p:cNvSpPr>
          <p:nvPr>
            <p:ph idx="1"/>
          </p:nvPr>
        </p:nvSpPr>
        <p:spPr>
          <a:xfrm>
            <a:off x="457200" y="1752600"/>
            <a:ext cx="8229600" cy="3733800"/>
          </a:xfrm>
          <a:solidFill>
            <a:schemeClr val="bg1">
              <a:alpha val="27000"/>
            </a:schemeClr>
          </a:solidFill>
        </p:spPr>
        <p:txBody>
          <a:bodyPr/>
          <a:lstStyle/>
          <a:p>
            <a:r>
              <a:rPr lang="en-US" dirty="0" smtClean="0"/>
              <a:t>Going “down the rabbit hole” is a general reference to entering a mental state of chaos or confusion</a:t>
            </a:r>
          </a:p>
          <a:p>
            <a:r>
              <a:rPr lang="en-US" dirty="0" smtClean="0"/>
              <a:t>The white rabbit Alice follows is said to signify cocaine or speed. He is white and full of neurotic energy and Alice is chasing him much like an addict.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3200400"/>
          </a:xfrm>
        </p:spPr>
        <p:txBody>
          <a:bodyPr/>
          <a:lstStyle/>
          <a:p>
            <a:r>
              <a:rPr lang="en-US" dirty="0" smtClean="0">
                <a:solidFill>
                  <a:schemeClr val="bg1"/>
                </a:solidFill>
              </a:rPr>
              <a:t>The “drink me” bottle that Alice drinks to change size is said to parallel the space distortion effect of LSD.</a:t>
            </a:r>
          </a:p>
          <a:p>
            <a:r>
              <a:rPr lang="en-US" dirty="0" smtClean="0">
                <a:solidFill>
                  <a:schemeClr val="bg1"/>
                </a:solidFill>
              </a:rPr>
              <a:t>The fact that Alice’s size continues to change throughout the movie indicates that she is tripping the whole time.</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229600" cy="2743200"/>
          </a:xfrm>
          <a:solidFill>
            <a:schemeClr val="bg1">
              <a:alpha val="61000"/>
            </a:schemeClr>
          </a:solidFill>
        </p:spPr>
        <p:txBody>
          <a:bodyPr/>
          <a:lstStyle/>
          <a:p>
            <a:r>
              <a:rPr lang="en-US" dirty="0" smtClean="0"/>
              <a:t>The caterpillar is smoking from a hookah while sitting on a mushroom, implying he may actually be smoking opium or marijuana. </a:t>
            </a:r>
          </a:p>
          <a:p>
            <a:r>
              <a:rPr lang="en-US" dirty="0" smtClean="0"/>
              <a:t>The caterpillar gives Alice some of his magic mushroom when she needs to grow taller.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8600" y="6172200"/>
            <a:ext cx="6248400" cy="369332"/>
          </a:xfrm>
          <a:prstGeom prst="rect">
            <a:avLst/>
          </a:prstGeom>
          <a:noFill/>
        </p:spPr>
        <p:txBody>
          <a:bodyPr wrap="square" rtlCol="0">
            <a:spAutoFit/>
          </a:bodyPr>
          <a:lstStyle/>
          <a:p>
            <a:r>
              <a:rPr lang="en-US" dirty="0" smtClean="0">
                <a:hlinkClick r:id="rId3"/>
              </a:rPr>
              <a:t>http://youtu.be/X1B6lMJwj44?t=1m4s</a:t>
            </a:r>
            <a:r>
              <a:rPr lang="en-US" dirty="0" smtClean="0"/>
              <a:t> </a:t>
            </a:r>
            <a:endParaRPr lang="en-US" dirty="0"/>
          </a:p>
        </p:txBody>
      </p:sp>
      <p:sp>
        <p:nvSpPr>
          <p:cNvPr id="5" name="TextBox 4"/>
          <p:cNvSpPr txBox="1"/>
          <p:nvPr/>
        </p:nvSpPr>
        <p:spPr>
          <a:xfrm>
            <a:off x="228600" y="5562600"/>
            <a:ext cx="4648200" cy="646331"/>
          </a:xfrm>
          <a:prstGeom prst="rect">
            <a:avLst/>
          </a:prstGeom>
          <a:noFill/>
        </p:spPr>
        <p:txBody>
          <a:bodyPr wrap="square" rtlCol="0">
            <a:spAutoFit/>
          </a:bodyPr>
          <a:lstStyle/>
          <a:p>
            <a:r>
              <a:rPr lang="en-US" dirty="0" smtClean="0">
                <a:hlinkClick r:id="rId4"/>
              </a:rPr>
              <a:t>http://youtu.be/KVzyGQPgVN8?t=3m40s</a:t>
            </a:r>
            <a:r>
              <a:rPr lang="en-US" dirty="0" smtClean="0"/>
              <a:t/>
            </a:r>
            <a:br>
              <a:rPr lang="en-US" dirty="0" smtClean="0"/>
            </a:br>
            <a:endParaRPr lang="en-US" dirty="0"/>
          </a:p>
        </p:txBody>
      </p:sp>
      <p:sp>
        <p:nvSpPr>
          <p:cNvPr id="6" name="Title 5"/>
          <p:cNvSpPr>
            <a:spLocks noGrp="1"/>
          </p:cNvSpPr>
          <p:nvPr>
            <p:ph type="title"/>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2921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Snow White and the Seven Dwarfs: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 1937 Walt Disney animated film</a:t>
            </a:r>
          </a:p>
          <a:p>
            <a:r>
              <a:rPr lang="en-US" dirty="0" smtClean="0">
                <a:solidFill>
                  <a:schemeClr val="bg1"/>
                </a:solidFill>
              </a:rPr>
              <a:t>Based on a German fairy tale by the Brothers Grimm</a:t>
            </a:r>
          </a:p>
          <a:p>
            <a:r>
              <a:rPr lang="en-US" dirty="0" smtClean="0">
                <a:solidFill>
                  <a:schemeClr val="bg1"/>
                </a:solidFill>
              </a:rPr>
              <a:t>Named the greatest American animated film of all time by the American Film Institute 1998</a:t>
            </a:r>
          </a:p>
          <a:p>
            <a:r>
              <a:rPr lang="en-US" dirty="0" smtClean="0">
                <a:solidFill>
                  <a:schemeClr val="bg1"/>
                </a:solidFill>
              </a:rPr>
              <a:t>Snow White is known as the fairest and most innocent of them all</a:t>
            </a:r>
            <a:endParaRPr lang="en-US" dirty="0">
              <a:solidFill>
                <a:schemeClr val="bg1"/>
              </a:solidFill>
            </a:endParaRPr>
          </a:p>
        </p:txBody>
      </p:sp>
    </p:spTree>
    <p:extLst>
      <p:ext uri="{BB962C8B-B14F-4D97-AF65-F5344CB8AC3E}">
        <p14:creationId xmlns:p14="http://schemas.microsoft.com/office/powerpoint/2010/main" val="13417445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But Have You Considered:</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“Snow White” is another name for Cocaine</a:t>
            </a:r>
          </a:p>
          <a:p>
            <a:r>
              <a:rPr lang="en-US" b="0" i="0" dirty="0" smtClean="0">
                <a:effectLst/>
              </a:rPr>
              <a:t>Cocaine causes exhaustion (Sleepy), mood swings (Happy, Grumpy), allergies (</a:t>
            </a:r>
            <a:r>
              <a:rPr lang="en-US" b="0" i="0" dirty="0" err="1" smtClean="0">
                <a:effectLst/>
              </a:rPr>
              <a:t>Sneezy</a:t>
            </a:r>
            <a:r>
              <a:rPr lang="en-US" b="0" i="0" dirty="0" smtClean="0">
                <a:effectLst/>
              </a:rPr>
              <a:t>) and alteration of personality (Bashful, Dopey) eventually resulting in a trip to the doctor (Doc)</a:t>
            </a:r>
            <a:endParaRPr lang="en-US" dirty="0" smtClean="0"/>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1" y="3960525"/>
            <a:ext cx="5181600" cy="277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0751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943600"/>
            <a:ext cx="8229600" cy="609600"/>
          </a:xfrm>
        </p:spPr>
        <p:txBody>
          <a:bodyPr/>
          <a:lstStyle/>
          <a:p>
            <a:pPr>
              <a:buNone/>
            </a:pPr>
            <a:r>
              <a:rPr lang="en-US" dirty="0" smtClean="0">
                <a:hlinkClick r:id="rId3"/>
              </a:rPr>
              <a:t>http://youtu.be/vswJS-EVIh4?t=6m18s</a:t>
            </a: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4" name="Content Placeholder 3" descr="songsie.z.p1.300.jpg"/>
          <p:cNvPicPr>
            <a:picLocks noGrp="1" noChangeAspect="1"/>
          </p:cNvPicPr>
          <p:nvPr>
            <p:ph sz="half" idx="1"/>
          </p:nvPr>
        </p:nvPicPr>
        <p:blipFill>
          <a:blip r:embed="rId2" cstate="print"/>
          <a:stretch>
            <a:fillRect/>
          </a:stretch>
        </p:blipFill>
        <p:spPr>
          <a:xfrm>
            <a:off x="4800600" y="202011"/>
            <a:ext cx="4074002" cy="6427389"/>
          </a:xfrm>
        </p:spPr>
      </p:pic>
      <p:sp>
        <p:nvSpPr>
          <p:cNvPr id="6" name="Content Placeholder 5"/>
          <p:cNvSpPr>
            <a:spLocks noGrp="1"/>
          </p:cNvSpPr>
          <p:nvPr>
            <p:ph sz="half" idx="2"/>
          </p:nvPr>
        </p:nvSpPr>
        <p:spPr>
          <a:xfrm>
            <a:off x="762000" y="457200"/>
            <a:ext cx="3733800" cy="5745163"/>
          </a:xfrm>
        </p:spPr>
        <p:txBody>
          <a:bodyPr/>
          <a:lstStyle/>
          <a:p>
            <a:pPr>
              <a:buNone/>
            </a:pPr>
            <a:r>
              <a:rPr lang="en-US" dirty="0" smtClean="0"/>
              <a:t>“Showing the Two </a:t>
            </a:r>
          </a:p>
          <a:p>
            <a:pPr>
              <a:buNone/>
            </a:pPr>
            <a:r>
              <a:rPr lang="en-US" dirty="0" smtClean="0"/>
              <a:t>Contrary States of the </a:t>
            </a:r>
          </a:p>
          <a:p>
            <a:pPr>
              <a:buNone/>
            </a:pPr>
            <a:r>
              <a:rPr lang="en-US" dirty="0" smtClean="0"/>
              <a:t>Human Soul”</a:t>
            </a:r>
          </a:p>
          <a:p>
            <a:pPr>
              <a:buNone/>
            </a:pPr>
            <a:endParaRPr lang="en-US" dirty="0" smtClean="0"/>
          </a:p>
          <a:p>
            <a:endParaRPr lang="en-US" dirty="0" smtClean="0"/>
          </a:p>
          <a:p>
            <a:endParaRPr lang="en-US" dirty="0" smtClean="0"/>
          </a:p>
          <a:p>
            <a:r>
              <a:rPr lang="en-US" b="1" dirty="0" smtClean="0"/>
              <a:t>Infant Joy</a:t>
            </a:r>
          </a:p>
          <a:p>
            <a:r>
              <a:rPr lang="en-US" b="1" dirty="0" smtClean="0"/>
              <a:t>Infant Sorrow</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And Did You Know:</a:t>
            </a:r>
            <a:endParaRPr lang="en-US" dirty="0">
              <a:solidFill>
                <a:schemeClr val="bg1"/>
              </a:solidFill>
            </a:endParaRPr>
          </a:p>
        </p:txBody>
      </p:sp>
      <p:sp>
        <p:nvSpPr>
          <p:cNvPr id="3" name="Content Placeholder 2"/>
          <p:cNvSpPr>
            <a:spLocks noGrp="1"/>
          </p:cNvSpPr>
          <p:nvPr>
            <p:ph idx="1"/>
          </p:nvPr>
        </p:nvSpPr>
        <p:spPr>
          <a:xfrm>
            <a:off x="457200" y="1295400"/>
            <a:ext cx="8229600" cy="4525963"/>
          </a:xfrm>
        </p:spPr>
        <p:txBody>
          <a:bodyPr/>
          <a:lstStyle/>
          <a:p>
            <a:r>
              <a:rPr lang="en-US" dirty="0" smtClean="0">
                <a:solidFill>
                  <a:schemeClr val="bg1"/>
                </a:solidFill>
              </a:rPr>
              <a:t>One construction worker at Disney quit because he and his coworkers believed that Walt Disney was addicted to cocaine, but no one else would leave with him and sacrifice their job.</a:t>
            </a:r>
            <a:endParaRPr lang="en-US" dirty="0">
              <a:solidFill>
                <a:schemeClr val="bg1"/>
              </a:solidFill>
            </a:endParaRP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352800"/>
            <a:ext cx="256222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732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5.media.tumblr.com/tumblr_m1894gRWD11r0078so1_5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533" b="-1414"/>
          <a:stretch/>
        </p:blipFill>
        <p:spPr bwMode="auto">
          <a:xfrm>
            <a:off x="-1" y="1"/>
            <a:ext cx="9144001" cy="69549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00" y="3429000"/>
            <a:ext cx="3505200" cy="3046988"/>
          </a:xfrm>
          <a:prstGeom prst="rect">
            <a:avLst/>
          </a:prstGeom>
          <a:noFill/>
        </p:spPr>
        <p:txBody>
          <a:bodyPr wrap="square" rtlCol="0">
            <a:spAutoFit/>
          </a:bodyPr>
          <a:lstStyle/>
          <a:p>
            <a:r>
              <a:rPr lang="en-US" sz="2400" dirty="0" smtClean="0">
                <a:latin typeface="Narkisim" pitchFamily="34" charset="-79"/>
                <a:cs typeface="Narkisim" pitchFamily="34" charset="-79"/>
              </a:rPr>
              <a:t>When the voices of children are heard on the green</a:t>
            </a:r>
          </a:p>
          <a:p>
            <a:r>
              <a:rPr lang="en-US" sz="2400" dirty="0" smtClean="0">
                <a:latin typeface="Narkisim" pitchFamily="34" charset="-79"/>
                <a:cs typeface="Narkisim" pitchFamily="34" charset="-79"/>
              </a:rPr>
              <a:t>And </a:t>
            </a:r>
            <a:r>
              <a:rPr lang="en-US" sz="2400" dirty="0" err="1" smtClean="0">
                <a:latin typeface="Narkisim" pitchFamily="34" charset="-79"/>
                <a:cs typeface="Narkisim" pitchFamily="34" charset="-79"/>
              </a:rPr>
              <a:t>whisp'rings</a:t>
            </a:r>
            <a:r>
              <a:rPr lang="en-US" sz="2400" dirty="0" smtClean="0">
                <a:latin typeface="Narkisim" pitchFamily="34" charset="-79"/>
                <a:cs typeface="Narkisim" pitchFamily="34" charset="-79"/>
              </a:rPr>
              <a:t> are in the dale,</a:t>
            </a:r>
          </a:p>
          <a:p>
            <a:r>
              <a:rPr lang="en-US" sz="2400" dirty="0" smtClean="0">
                <a:latin typeface="Narkisim" pitchFamily="34" charset="-79"/>
                <a:cs typeface="Narkisim" pitchFamily="34" charset="-79"/>
              </a:rPr>
              <a:t>The days of my youth rise fresh in my mind,</a:t>
            </a:r>
          </a:p>
          <a:p>
            <a:r>
              <a:rPr lang="en-US" sz="2400" dirty="0" smtClean="0">
                <a:latin typeface="Narkisim" pitchFamily="34" charset="-79"/>
                <a:cs typeface="Narkisim" pitchFamily="34" charset="-79"/>
              </a:rPr>
              <a:t>My face turns green and pale.</a:t>
            </a:r>
            <a:endParaRPr lang="en-US" sz="2400" dirty="0">
              <a:latin typeface="Narkisim" pitchFamily="34" charset="-79"/>
              <a:cs typeface="Narkisim" pitchFamily="34" charset="-79"/>
            </a:endParaRPr>
          </a:p>
        </p:txBody>
      </p:sp>
      <p:sp>
        <p:nvSpPr>
          <p:cNvPr id="6" name="TextBox 5"/>
          <p:cNvSpPr txBox="1"/>
          <p:nvPr/>
        </p:nvSpPr>
        <p:spPr>
          <a:xfrm>
            <a:off x="3048000" y="76200"/>
            <a:ext cx="5867400" cy="523220"/>
          </a:xfrm>
          <a:prstGeom prst="rect">
            <a:avLst/>
          </a:prstGeom>
          <a:noFill/>
        </p:spPr>
        <p:txBody>
          <a:bodyPr wrap="square" rtlCol="0">
            <a:spAutoFit/>
          </a:bodyPr>
          <a:lstStyle/>
          <a:p>
            <a:pPr algn="ctr"/>
            <a:r>
              <a:rPr lang="en-US" sz="2800" dirty="0" smtClean="0">
                <a:latin typeface="Cooper Black" pitchFamily="18" charset="0"/>
              </a:rPr>
              <a:t>The Nurse’s Song</a:t>
            </a:r>
            <a:endParaRPr lang="en-US" sz="2800" dirty="0">
              <a:latin typeface="Cooper Black" pitchFamily="18" charset="0"/>
            </a:endParaRPr>
          </a:p>
        </p:txBody>
      </p:sp>
      <p:sp>
        <p:nvSpPr>
          <p:cNvPr id="7" name="TextBox 6"/>
          <p:cNvSpPr txBox="1"/>
          <p:nvPr/>
        </p:nvSpPr>
        <p:spPr>
          <a:xfrm>
            <a:off x="3886200" y="804208"/>
            <a:ext cx="4953000" cy="1938992"/>
          </a:xfrm>
          <a:prstGeom prst="rect">
            <a:avLst/>
          </a:prstGeom>
          <a:noFill/>
        </p:spPr>
        <p:txBody>
          <a:bodyPr wrap="square" rtlCol="0">
            <a:spAutoFit/>
          </a:bodyPr>
          <a:lstStyle/>
          <a:p>
            <a:r>
              <a:rPr lang="en-US" sz="2400" dirty="0" smtClean="0">
                <a:latin typeface="Narkisim" pitchFamily="34" charset="-79"/>
                <a:cs typeface="Narkisim" pitchFamily="34" charset="-79"/>
              </a:rPr>
              <a:t>When the voices of children are heard on the green</a:t>
            </a:r>
          </a:p>
          <a:p>
            <a:r>
              <a:rPr lang="en-US" sz="2400" dirty="0" smtClean="0">
                <a:latin typeface="Narkisim" pitchFamily="34" charset="-79"/>
                <a:cs typeface="Narkisim" pitchFamily="34" charset="-79"/>
              </a:rPr>
              <a:t>And laughing is heard on the hill,</a:t>
            </a:r>
          </a:p>
          <a:p>
            <a:r>
              <a:rPr lang="en-US" sz="2400" dirty="0" smtClean="0">
                <a:latin typeface="Narkisim" pitchFamily="34" charset="-79"/>
                <a:cs typeface="Narkisim" pitchFamily="34" charset="-79"/>
              </a:rPr>
              <a:t>My heart is at rest within my breast</a:t>
            </a:r>
          </a:p>
          <a:p>
            <a:r>
              <a:rPr lang="en-US" sz="2400" dirty="0" smtClean="0">
                <a:latin typeface="Narkisim" pitchFamily="34" charset="-79"/>
                <a:cs typeface="Narkisim" pitchFamily="34" charset="-79"/>
              </a:rPr>
              <a:t>And everything else is still.</a:t>
            </a:r>
            <a:endParaRPr lang="en-US" sz="2400" dirty="0">
              <a:latin typeface="Narkisim" pitchFamily="34" charset="-79"/>
              <a:cs typeface="Narkisim" pitchFamily="34" charset="-79"/>
            </a:endParaRPr>
          </a:p>
        </p:txBody>
      </p:sp>
      <p:sp>
        <p:nvSpPr>
          <p:cNvPr id="8" name="TextBox 7"/>
          <p:cNvSpPr txBox="1"/>
          <p:nvPr/>
        </p:nvSpPr>
        <p:spPr>
          <a:xfrm>
            <a:off x="5105399" y="2743200"/>
            <a:ext cx="1981201" cy="646331"/>
          </a:xfrm>
          <a:prstGeom prst="rect">
            <a:avLst/>
          </a:prstGeom>
          <a:noFill/>
        </p:spPr>
        <p:txBody>
          <a:bodyPr wrap="square" rtlCol="0">
            <a:spAutoFit/>
          </a:bodyPr>
          <a:lstStyle/>
          <a:p>
            <a:r>
              <a:rPr lang="en-US" sz="3600" dirty="0" smtClean="0">
                <a:latin typeface="Brush Script MT" pitchFamily="66" charset="0"/>
              </a:rPr>
              <a:t>Versus…</a:t>
            </a:r>
            <a:endParaRPr lang="en-US" sz="3600" dirty="0">
              <a:latin typeface="Brush Script MT" pitchFamily="66" charset="0"/>
            </a:endParaRPr>
          </a:p>
        </p:txBody>
      </p:sp>
    </p:spTree>
    <p:extLst>
      <p:ext uri="{BB962C8B-B14F-4D97-AF65-F5344CB8AC3E}">
        <p14:creationId xmlns:p14="http://schemas.microsoft.com/office/powerpoint/2010/main" val="11666903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914400" y="1385455"/>
            <a:ext cx="7467600" cy="2554545"/>
          </a:xfrm>
          <a:prstGeom prst="rect">
            <a:avLst/>
          </a:prstGeom>
          <a:noFill/>
        </p:spPr>
        <p:txBody>
          <a:bodyPr wrap="square" rtlCol="0">
            <a:spAutoFit/>
          </a:bodyPr>
          <a:lstStyle/>
          <a:p>
            <a:r>
              <a:rPr lang="en-US" sz="4000" dirty="0" smtClean="0">
                <a:solidFill>
                  <a:schemeClr val="bg1"/>
                </a:solidFill>
              </a:rPr>
              <a:t>Mock on, Mock on Marvel, Pixar</a:t>
            </a:r>
          </a:p>
          <a:p>
            <a:r>
              <a:rPr lang="en-US" sz="4000" dirty="0" smtClean="0">
                <a:solidFill>
                  <a:schemeClr val="bg1"/>
                </a:solidFill>
              </a:rPr>
              <a:t>We’ll see who’s laughing in the end</a:t>
            </a:r>
          </a:p>
          <a:p>
            <a:r>
              <a:rPr lang="en-US" sz="4000" dirty="0" smtClean="0">
                <a:solidFill>
                  <a:schemeClr val="bg1"/>
                </a:solidFill>
              </a:rPr>
              <a:t>After all, Disney’s the one with</a:t>
            </a:r>
          </a:p>
          <a:p>
            <a:r>
              <a:rPr lang="en-US" sz="4000" dirty="0" smtClean="0">
                <a:solidFill>
                  <a:schemeClr val="bg1"/>
                </a:solidFill>
              </a:rPr>
              <a:t>$7.4 billion to spend</a:t>
            </a:r>
            <a:endParaRPr lang="en-US" sz="4000" dirty="0">
              <a:solidFill>
                <a:schemeClr val="bg1"/>
              </a:solidFill>
            </a:endParaRPr>
          </a:p>
        </p:txBody>
      </p:sp>
    </p:spTree>
    <p:extLst>
      <p:ext uri="{BB962C8B-B14F-4D97-AF65-F5344CB8AC3E}">
        <p14:creationId xmlns:p14="http://schemas.microsoft.com/office/powerpoint/2010/main" val="33165320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109" b="10811"/>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0" y="609600"/>
            <a:ext cx="2286000" cy="923330"/>
          </a:xfrm>
          <a:prstGeom prst="rect">
            <a:avLst/>
          </a:prstGeom>
          <a:noFill/>
        </p:spPr>
        <p:txBody>
          <a:bodyPr wrap="square" rtlCol="0">
            <a:spAutoFit/>
          </a:bodyPr>
          <a:lstStyle/>
          <a:p>
            <a:r>
              <a:rPr lang="en-US" sz="5400" dirty="0" smtClean="0">
                <a:latin typeface="Pristina" pitchFamily="66" charset="0"/>
              </a:rPr>
              <a:t>The End</a:t>
            </a:r>
            <a:endParaRPr lang="en-US" dirty="0">
              <a:latin typeface="Pristina" pitchFamily="66" charset="0"/>
            </a:endParaRPr>
          </a:p>
        </p:txBody>
      </p:sp>
    </p:spTree>
    <p:extLst>
      <p:ext uri="{BB962C8B-B14F-4D97-AF65-F5344CB8AC3E}">
        <p14:creationId xmlns:p14="http://schemas.microsoft.com/office/powerpoint/2010/main" val="386377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 Modern Spin on Blake</a:t>
            </a:r>
            <a:endParaRPr lang="en-US" dirty="0">
              <a:solidFill>
                <a:schemeClr val="bg1"/>
              </a:solidFill>
            </a:endParaRP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solidFill>
                  <a:schemeClr val="bg1"/>
                </a:solidFill>
              </a:rPr>
              <a:t>Comparing things that were innocent to us as children, but have hidden corruptions that we finally see as adults.</a:t>
            </a:r>
          </a:p>
          <a:p>
            <a:r>
              <a:rPr lang="en-US" dirty="0" smtClean="0">
                <a:solidFill>
                  <a:schemeClr val="bg1"/>
                </a:solidFill>
              </a:rPr>
              <a:t>As children we see things as beautiful. Life experiences corrupt our lives and the way we see things. </a:t>
            </a:r>
          </a:p>
          <a:p>
            <a:pPr>
              <a:buNone/>
            </a:pPr>
            <a:endParaRPr lang="en-US" dirty="0" smtClean="0">
              <a:solidFill>
                <a:schemeClr val="bg1"/>
              </a:solidFill>
            </a:endParaRPr>
          </a:p>
          <a:p>
            <a:pPr>
              <a:buNone/>
            </a:pPr>
            <a:endParaRPr lang="en-US" dirty="0" smtClean="0">
              <a:solidFill>
                <a:schemeClr val="bg1"/>
              </a:solidFill>
            </a:endParaRPr>
          </a:p>
          <a:p>
            <a:pPr>
              <a:buNone/>
            </a:pPr>
            <a:endParaRPr lang="en-US" b="1" dirty="0" smtClean="0">
              <a:solidFill>
                <a:schemeClr val="bg1"/>
              </a:solidFill>
            </a:endParaRPr>
          </a:p>
          <a:p>
            <a:pPr>
              <a:buNone/>
            </a:pPr>
            <a:r>
              <a:rPr lang="en-US" sz="3900" b="1" dirty="0" smtClean="0">
                <a:solidFill>
                  <a:schemeClr val="bg1"/>
                </a:solidFill>
                <a:latin typeface="Pristina" pitchFamily="66" charset="0"/>
              </a:rPr>
              <a:t>“The innocent and beautiful have no enemy but time.” </a:t>
            </a:r>
          </a:p>
          <a:p>
            <a:pPr>
              <a:buNone/>
            </a:pPr>
            <a:r>
              <a:rPr lang="en-US" sz="3900" b="1" dirty="0" smtClean="0">
                <a:solidFill>
                  <a:schemeClr val="bg1"/>
                </a:solidFill>
                <a:latin typeface="Pristina" pitchFamily="66" charset="0"/>
              </a:rPr>
              <a:t>	– William Butler Yeats</a:t>
            </a:r>
          </a:p>
          <a:p>
            <a:pPr>
              <a:buNone/>
            </a:pPr>
            <a:endParaRPr lang="en-US" dirty="0" smtClean="0">
              <a:solidFill>
                <a:schemeClr val="bg1"/>
              </a:solidFill>
            </a:endParaRPr>
          </a:p>
          <a:p>
            <a:pPr>
              <a:buNone/>
            </a:pP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izard-of-Oz-Emerald-City.jpg"/>
          <p:cNvPicPr>
            <a:picLocks noChangeAspect="1"/>
          </p:cNvPicPr>
          <p:nvPr/>
        </p:nvPicPr>
        <p:blipFill>
          <a:blip r:embed="rId2" cstate="print"/>
          <a:stretch>
            <a:fillRect/>
          </a:stretch>
        </p:blipFill>
        <p:spPr>
          <a:xfrm>
            <a:off x="3962400" y="2974778"/>
            <a:ext cx="5181600" cy="3883222"/>
          </a:xfrm>
          <a:prstGeom prst="rect">
            <a:avLst/>
          </a:prstGeom>
        </p:spPr>
      </p:pic>
      <p:pic>
        <p:nvPicPr>
          <p:cNvPr id="10" name="Picture 9" descr="oz.gif"/>
          <p:cNvPicPr>
            <a:picLocks noChangeAspect="1"/>
          </p:cNvPicPr>
          <p:nvPr/>
        </p:nvPicPr>
        <p:blipFill>
          <a:blip r:embed="rId3" cstate="print"/>
          <a:stretch>
            <a:fillRect/>
          </a:stretch>
        </p:blipFill>
        <p:spPr>
          <a:xfrm>
            <a:off x="0" y="-1219200"/>
            <a:ext cx="3886200" cy="2857500"/>
          </a:xfrm>
          <a:prstGeom prst="rect">
            <a:avLst/>
          </a:prstGeom>
        </p:spPr>
      </p:pic>
      <p:sp>
        <p:nvSpPr>
          <p:cNvPr id="8" name="Title 7"/>
          <p:cNvSpPr>
            <a:spLocks noGrp="1"/>
          </p:cNvSpPr>
          <p:nvPr>
            <p:ph type="title"/>
          </p:nvPr>
        </p:nvSpPr>
        <p:spPr/>
        <p:txBody>
          <a:bodyPr/>
          <a:lstStyle/>
          <a:p>
            <a:endParaRPr lang="en-US" dirty="0"/>
          </a:p>
        </p:txBody>
      </p:sp>
      <p:pic>
        <p:nvPicPr>
          <p:cNvPr id="4" name="Content Placeholder 3" descr="SnowWhite8.gif"/>
          <p:cNvPicPr>
            <a:picLocks noGrp="1" noChangeAspect="1"/>
          </p:cNvPicPr>
          <p:nvPr>
            <p:ph idx="4294967295"/>
          </p:nvPr>
        </p:nvPicPr>
        <p:blipFill>
          <a:blip r:embed="rId4" cstate="print"/>
          <a:stretch>
            <a:fillRect/>
          </a:stretch>
        </p:blipFill>
        <p:spPr>
          <a:xfrm>
            <a:off x="3859213" y="0"/>
            <a:ext cx="5284787" cy="3505200"/>
          </a:xfrm>
        </p:spPr>
      </p:pic>
      <p:pic>
        <p:nvPicPr>
          <p:cNvPr id="5" name="Picture 4" descr="AliceInWonderland_MadHatter.jpg"/>
          <p:cNvPicPr>
            <a:picLocks noChangeAspect="1"/>
          </p:cNvPicPr>
          <p:nvPr/>
        </p:nvPicPr>
        <p:blipFill>
          <a:blip r:embed="rId5" cstate="print"/>
          <a:stretch>
            <a:fillRect/>
          </a:stretch>
        </p:blipFill>
        <p:spPr>
          <a:xfrm>
            <a:off x="0" y="1600200"/>
            <a:ext cx="3962400" cy="5855546"/>
          </a:xfrm>
          <a:prstGeom prst="rect">
            <a:avLst/>
          </a:prstGeom>
        </p:spPr>
      </p:pic>
      <p:sp>
        <p:nvSpPr>
          <p:cNvPr id="9" name="TextBox 8"/>
          <p:cNvSpPr txBox="1"/>
          <p:nvPr/>
        </p:nvSpPr>
        <p:spPr>
          <a:xfrm>
            <a:off x="1524000" y="2858869"/>
            <a:ext cx="6553200" cy="646331"/>
          </a:xfrm>
          <a:prstGeom prst="rect">
            <a:avLst/>
          </a:prstGeom>
          <a:solidFill>
            <a:schemeClr val="accent2">
              <a:lumMod val="75000"/>
              <a:alpha val="67000"/>
            </a:schemeClr>
          </a:solidFill>
        </p:spPr>
        <p:txBody>
          <a:bodyPr wrap="square" rtlCol="0">
            <a:spAutoFit/>
          </a:bodyPr>
          <a:lstStyle/>
          <a:p>
            <a:r>
              <a:rPr lang="en-US" sz="3600" dirty="0" smtClean="0">
                <a:solidFill>
                  <a:schemeClr val="bg1"/>
                </a:solidFill>
              </a:rPr>
              <a:t>Some of our childhood favorites…</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1">
              <a:alpha val="71000"/>
            </a:schemeClr>
          </a:solidFill>
        </p:spPr>
        <p:txBody>
          <a:bodyPr/>
          <a:lstStyle/>
          <a:p>
            <a:r>
              <a:rPr lang="en-US" dirty="0" smtClean="0"/>
              <a:t>The Wonderful Wizard of Oz</a:t>
            </a:r>
            <a:endParaRPr lang="en-US" dirty="0"/>
          </a:p>
        </p:txBody>
      </p:sp>
      <p:sp>
        <p:nvSpPr>
          <p:cNvPr id="4" name="Content Placeholder 3"/>
          <p:cNvSpPr>
            <a:spLocks noGrp="1"/>
          </p:cNvSpPr>
          <p:nvPr>
            <p:ph idx="1"/>
          </p:nvPr>
        </p:nvSpPr>
        <p:spPr>
          <a:xfrm>
            <a:off x="457200" y="2133600"/>
            <a:ext cx="8229600" cy="3352800"/>
          </a:xfrm>
          <a:solidFill>
            <a:schemeClr val="bg1">
              <a:alpha val="54000"/>
            </a:schemeClr>
          </a:solidFill>
        </p:spPr>
        <p:txBody>
          <a:bodyPr/>
          <a:lstStyle/>
          <a:p>
            <a:r>
              <a:rPr lang="en-US" dirty="0" smtClean="0"/>
              <a:t>The Wizard of Oz is a classic fantasy movie that came out in 1939</a:t>
            </a:r>
          </a:p>
          <a:p>
            <a:r>
              <a:rPr lang="en-US" dirty="0" smtClean="0"/>
              <a:t>It was based on a 1900 children’s book entitled “The Wonderful Wizard of Oz”</a:t>
            </a:r>
          </a:p>
          <a:p>
            <a:r>
              <a:rPr lang="en-US" dirty="0" smtClean="0"/>
              <a:t>Over the years it has become a favorite of many.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solidFill>
                  <a:schemeClr val="bg1"/>
                </a:solidFill>
              </a:rPr>
              <a:t>But did you know…</a:t>
            </a:r>
          </a:p>
        </p:txBody>
      </p:sp>
      <p:sp>
        <p:nvSpPr>
          <p:cNvPr id="3075" name="Rectangle 3"/>
          <p:cNvSpPr>
            <a:spLocks noGrp="1" noChangeArrowheads="1"/>
          </p:cNvSpPr>
          <p:nvPr>
            <p:ph type="body" idx="1"/>
          </p:nvPr>
        </p:nvSpPr>
        <p:spPr/>
        <p:txBody>
          <a:bodyPr/>
          <a:lstStyle/>
          <a:p>
            <a:r>
              <a:rPr lang="en-US" dirty="0">
                <a:solidFill>
                  <a:schemeClr val="bg1"/>
                </a:solidFill>
              </a:rPr>
              <a:t>The Wizard of Oz references </a:t>
            </a:r>
            <a:r>
              <a:rPr lang="en-US" dirty="0" smtClean="0">
                <a:solidFill>
                  <a:schemeClr val="bg1"/>
                </a:solidFill>
              </a:rPr>
              <a:t>political </a:t>
            </a:r>
            <a:r>
              <a:rPr lang="en-US" dirty="0">
                <a:solidFill>
                  <a:schemeClr val="bg1"/>
                </a:solidFill>
              </a:rPr>
              <a:t>issues from the late </a:t>
            </a:r>
            <a:r>
              <a:rPr lang="en-US" dirty="0" smtClean="0">
                <a:solidFill>
                  <a:schemeClr val="bg1"/>
                </a:solidFill>
              </a:rPr>
              <a:t>1800s and through the Great Depression?</a:t>
            </a:r>
            <a:endParaRPr lang="en-US" dirty="0">
              <a:solidFill>
                <a:schemeClr val="bg1"/>
              </a:solidFill>
            </a:endParaRPr>
          </a:p>
          <a:p>
            <a:r>
              <a:rPr lang="en-US" dirty="0">
                <a:solidFill>
                  <a:schemeClr val="bg1"/>
                </a:solidFill>
              </a:rPr>
              <a:t>Symbolism can be seen in just about every </a:t>
            </a:r>
            <a:r>
              <a:rPr lang="en-US" dirty="0" smtClean="0">
                <a:solidFill>
                  <a:schemeClr val="bg1"/>
                </a:solidFill>
              </a:rPr>
              <a:t>character and object</a:t>
            </a:r>
            <a:endParaRPr lang="en-US" dirty="0">
              <a:solidFill>
                <a:schemeClr val="bg1"/>
              </a:solidFill>
            </a:endParaRPr>
          </a:p>
          <a:p>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Characters, Objects and Events</a:t>
            </a:r>
            <a:endParaRPr lang="en-US" dirty="0"/>
          </a:p>
        </p:txBody>
      </p:sp>
      <p:sp>
        <p:nvSpPr>
          <p:cNvPr id="4099" name="Rectangle 3"/>
          <p:cNvSpPr>
            <a:spLocks noGrp="1" noChangeArrowheads="1"/>
          </p:cNvSpPr>
          <p:nvPr>
            <p:ph type="body" idx="1"/>
          </p:nvPr>
        </p:nvSpPr>
        <p:spPr>
          <a:solidFill>
            <a:schemeClr val="bg1">
              <a:alpha val="58000"/>
            </a:schemeClr>
          </a:solidFill>
        </p:spPr>
        <p:txBody>
          <a:bodyPr>
            <a:normAutofit fontScale="92500" lnSpcReduction="10000"/>
          </a:bodyPr>
          <a:lstStyle/>
          <a:p>
            <a:pPr>
              <a:lnSpc>
                <a:spcPct val="90000"/>
              </a:lnSpc>
            </a:pPr>
            <a:r>
              <a:rPr lang="en-US" sz="2800" dirty="0"/>
              <a:t>Dorothy is thought to represent the American </a:t>
            </a:r>
            <a:r>
              <a:rPr lang="en-US" sz="2800" dirty="0" smtClean="0"/>
              <a:t>people</a:t>
            </a:r>
            <a:endParaRPr lang="en-US" sz="2800" dirty="0"/>
          </a:p>
          <a:p>
            <a:pPr>
              <a:lnSpc>
                <a:spcPct val="90000"/>
              </a:lnSpc>
            </a:pPr>
            <a:r>
              <a:rPr lang="en-US" sz="2800" dirty="0"/>
              <a:t>Toto is </a:t>
            </a:r>
            <a:r>
              <a:rPr lang="en-US" sz="2800" dirty="0" smtClean="0"/>
              <a:t>Dorothy’s </a:t>
            </a:r>
            <a:r>
              <a:rPr lang="en-US" sz="2800" dirty="0"/>
              <a:t>small dog that represents the average </a:t>
            </a:r>
            <a:r>
              <a:rPr lang="en-US" sz="2800" dirty="0" smtClean="0"/>
              <a:t>American</a:t>
            </a:r>
            <a:endParaRPr lang="en-US" sz="2800" dirty="0"/>
          </a:p>
          <a:p>
            <a:pPr>
              <a:lnSpc>
                <a:spcPct val="90000"/>
              </a:lnSpc>
            </a:pPr>
            <a:r>
              <a:rPr lang="en-US" sz="2800" dirty="0"/>
              <a:t>The tornado represents political </a:t>
            </a:r>
            <a:r>
              <a:rPr lang="en-US" sz="2800" dirty="0" smtClean="0"/>
              <a:t>chaos.</a:t>
            </a:r>
          </a:p>
          <a:p>
            <a:r>
              <a:rPr lang="en-US" sz="2800" dirty="0" smtClean="0"/>
              <a:t>The ruby slippers represent monetary issues. </a:t>
            </a:r>
          </a:p>
          <a:p>
            <a:r>
              <a:rPr lang="en-US" sz="2800" dirty="0" smtClean="0"/>
              <a:t>The lollypop guild represents child labor.</a:t>
            </a:r>
          </a:p>
          <a:p>
            <a:r>
              <a:rPr lang="en-US" sz="2800" dirty="0" smtClean="0"/>
              <a:t>The yellow brick road symbolizes the gold standard</a:t>
            </a:r>
          </a:p>
          <a:p>
            <a:r>
              <a:rPr lang="en-US" sz="2800" dirty="0" smtClean="0"/>
              <a:t>The tin man represents industrial workers </a:t>
            </a:r>
          </a:p>
          <a:p>
            <a:pPr>
              <a:lnSpc>
                <a:spcPct val="90000"/>
              </a:lnSpc>
            </a:pPr>
            <a:r>
              <a:rPr lang="en-US" sz="2800" dirty="0" smtClean="0"/>
              <a:t>The scarecrow represents the farmers</a:t>
            </a:r>
          </a:p>
          <a:p>
            <a:r>
              <a:rPr lang="en-US" sz="2800" dirty="0" smtClean="0"/>
              <a:t>The cowardly lion represents politician William Jennings Brian</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381000"/>
            <a:ext cx="7772400" cy="3733800"/>
          </a:xfrm>
          <a:solidFill>
            <a:schemeClr val="bg1">
              <a:alpha val="67000"/>
            </a:schemeClr>
          </a:solidFill>
        </p:spPr>
        <p:txBody>
          <a:bodyPr>
            <a:normAutofit lnSpcReduction="10000"/>
          </a:bodyPr>
          <a:lstStyle/>
          <a:p>
            <a:pPr>
              <a:lnSpc>
                <a:spcPct val="90000"/>
              </a:lnSpc>
            </a:pPr>
            <a:r>
              <a:rPr lang="en-US" sz="2800" dirty="0"/>
              <a:t>Wicked Witch of the West and East represents businesses in the east, and politician William </a:t>
            </a:r>
            <a:r>
              <a:rPr lang="en-US" sz="2800" dirty="0" smtClean="0"/>
              <a:t>McKinley.</a:t>
            </a:r>
            <a:endParaRPr lang="en-US" sz="2800" dirty="0"/>
          </a:p>
          <a:p>
            <a:pPr>
              <a:lnSpc>
                <a:spcPct val="90000"/>
              </a:lnSpc>
            </a:pPr>
            <a:r>
              <a:rPr lang="en-US" sz="2800" dirty="0"/>
              <a:t>Good Witch of the South and </a:t>
            </a:r>
            <a:r>
              <a:rPr lang="en-US" sz="2800" dirty="0" smtClean="0"/>
              <a:t>North represent </a:t>
            </a:r>
            <a:r>
              <a:rPr lang="en-US" sz="2800" dirty="0"/>
              <a:t>northern workers, and southern farmers</a:t>
            </a:r>
            <a:r>
              <a:rPr lang="en-US" sz="2800" dirty="0" smtClean="0"/>
              <a:t>.</a:t>
            </a:r>
          </a:p>
          <a:p>
            <a:r>
              <a:rPr lang="en-US" sz="2800" dirty="0" smtClean="0"/>
              <a:t>Flying monkeys mock political officials </a:t>
            </a:r>
          </a:p>
          <a:p>
            <a:r>
              <a:rPr lang="en-US" sz="2800" dirty="0" smtClean="0"/>
              <a:t>Emerald City represents Washington DC </a:t>
            </a:r>
          </a:p>
          <a:p>
            <a:r>
              <a:rPr lang="en-US" sz="2800" dirty="0" smtClean="0"/>
              <a:t>The Great Wizard himself represents the US President </a:t>
            </a:r>
            <a:endParaRPr lang="en-US" sz="2800" dirty="0">
              <a:solidFill>
                <a:srgbClr val="4F4945"/>
              </a:solidFill>
              <a:latin typeface="Tahoma" pitchFamily="1" charset="0"/>
            </a:endParaRPr>
          </a:p>
        </p:txBody>
      </p:sp>
      <p:sp>
        <p:nvSpPr>
          <p:cNvPr id="4" name="TextBox 3"/>
          <p:cNvSpPr txBox="1"/>
          <p:nvPr/>
        </p:nvSpPr>
        <p:spPr>
          <a:xfrm>
            <a:off x="304800" y="6015335"/>
            <a:ext cx="8763000" cy="461665"/>
          </a:xfrm>
          <a:prstGeom prst="rect">
            <a:avLst/>
          </a:prstGeom>
          <a:noFill/>
        </p:spPr>
        <p:txBody>
          <a:bodyPr wrap="square" rtlCol="0">
            <a:spAutoFit/>
          </a:bodyPr>
          <a:lstStyle/>
          <a:p>
            <a:r>
              <a:rPr lang="en-US" sz="2400" dirty="0" smtClean="0">
                <a:solidFill>
                  <a:schemeClr val="bg1"/>
                </a:solidFill>
              </a:rPr>
              <a:t>Next time you watch Wizard of Oz, what will you be thinking about?</a:t>
            </a:r>
            <a:endParaRPr lang="en-US" sz="2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4212</TotalTime>
  <Words>886</Words>
  <Application>Microsoft Macintosh PowerPoint</Application>
  <PresentationFormat>On-screen Show (4:3)</PresentationFormat>
  <Paragraphs>105</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Innocence vs. Experience</vt:lpstr>
      <vt:lpstr>PowerPoint Presentation</vt:lpstr>
      <vt:lpstr>A Modern Spin on Blake</vt:lpstr>
      <vt:lpstr>PowerPoint Presentation</vt:lpstr>
      <vt:lpstr>PowerPoint Presentation</vt:lpstr>
      <vt:lpstr>The Wonderful Wizard of Oz</vt:lpstr>
      <vt:lpstr>But did you know…</vt:lpstr>
      <vt:lpstr>Characters, Objects and Events</vt:lpstr>
      <vt:lpstr>PowerPoint Presentation</vt:lpstr>
      <vt:lpstr>Alice in Wonderland</vt:lpstr>
      <vt:lpstr>Alice in Wonderland</vt:lpstr>
      <vt:lpstr>The “Experience” Behind Wonderland</vt:lpstr>
      <vt:lpstr>PowerPoint Presentation</vt:lpstr>
      <vt:lpstr>PowerPoint Presentation</vt:lpstr>
      <vt:lpstr>PowerPoint Presentation</vt:lpstr>
      <vt:lpstr>PowerPoint Presentation</vt:lpstr>
      <vt:lpstr>Snow White and the Seven Dwarfs:</vt:lpstr>
      <vt:lpstr>But Have You Considered:</vt:lpstr>
      <vt:lpstr>PowerPoint Presentation</vt:lpstr>
      <vt:lpstr>And Did You Know:</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Steven Marx</cp:lastModifiedBy>
  <cp:revision>33</cp:revision>
  <dcterms:created xsi:type="dcterms:W3CDTF">2012-05-20T18:55:55Z</dcterms:created>
  <dcterms:modified xsi:type="dcterms:W3CDTF">2012-06-01T03:56:28Z</dcterms:modified>
</cp:coreProperties>
</file>